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58" r:id="rId3"/>
    <p:sldId id="264" r:id="rId4"/>
    <p:sldId id="259" r:id="rId5"/>
    <p:sldId id="260" r:id="rId6"/>
    <p:sldId id="261"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6666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81" d="100"/>
          <a:sy n="81" d="100"/>
        </p:scale>
        <p:origin x="-112" y="-648"/>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2280" y="4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E73CC514-5BDA-463F-8EF7-E2391181B1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B2F4B6DB-C902-4CAF-9BDE-74F4949D30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F0732-BA91-4D0A-8D70-B456B1776B68}" type="datetimeFigureOut">
              <a:rPr lang="fr-FR" smtClean="0"/>
              <a:t>15.05.18</a:t>
            </a:fld>
            <a:endParaRPr lang="fr-FR"/>
          </a:p>
        </p:txBody>
      </p:sp>
      <p:sp>
        <p:nvSpPr>
          <p:cNvPr id="4" name="Espace réservé du pied de page 3">
            <a:extLst>
              <a:ext uri="{FF2B5EF4-FFF2-40B4-BE49-F238E27FC236}">
                <a16:creationId xmlns="" xmlns:a16="http://schemas.microsoft.com/office/drawing/2014/main" id="{97302139-167C-448F-9A6F-B87B381FC1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1C0AA38F-ECE3-4233-97AE-18CD082ABE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962552-7FCF-42A0-835A-72C2C8FF5486}" type="slidenum">
              <a:rPr lang="fr-FR" smtClean="0"/>
              <a:t>‹Nr.›</a:t>
            </a:fld>
            <a:endParaRPr lang="fr-FR"/>
          </a:p>
        </p:txBody>
      </p:sp>
    </p:spTree>
    <p:extLst>
      <p:ext uri="{BB962C8B-B14F-4D97-AF65-F5344CB8AC3E}">
        <p14:creationId xmlns:p14="http://schemas.microsoft.com/office/powerpoint/2010/main" val="3203476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E906D-F0A5-430C-84CA-97565F99DF5D}" type="datetimeFigureOut">
              <a:rPr lang="fr-FR" smtClean="0"/>
              <a:t>15.05.18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D09E9-03EF-4DAC-88B1-1E2B17D8CA81}" type="slidenum">
              <a:rPr lang="fr-FR" smtClean="0"/>
              <a:t>‹Nr.›</a:t>
            </a:fld>
            <a:endParaRPr lang="fr-FR"/>
          </a:p>
        </p:txBody>
      </p:sp>
    </p:spTree>
    <p:extLst>
      <p:ext uri="{BB962C8B-B14F-4D97-AF65-F5344CB8AC3E}">
        <p14:creationId xmlns:p14="http://schemas.microsoft.com/office/powerpoint/2010/main" val="40224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8B8C2461-9590-4C8B-8456-E95C0A979C3B}"/>
              </a:ext>
            </a:extLst>
          </p:cNvPr>
          <p:cNvSpPr/>
          <p:nvPr userDrawn="1"/>
        </p:nvSpPr>
        <p:spPr>
          <a:xfrm>
            <a:off x="8381393" y="0"/>
            <a:ext cx="3810607" cy="6858000"/>
          </a:xfrm>
          <a:prstGeom prst="rect">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ulim" panose="020B0600000101010101" pitchFamily="34" charset="-127"/>
              <a:ea typeface="Gulim" panose="020B0600000101010101" pitchFamily="34" charset="-127"/>
            </a:endParaRPr>
          </a:p>
          <a:p>
            <a:pPr algn="ctr"/>
            <a:r>
              <a:rPr lang="fr-FR" dirty="0">
                <a:latin typeface="Gulim" panose="020B0600000101010101" pitchFamily="34" charset="-127"/>
                <a:ea typeface="Gulim" panose="020B0600000101010101" pitchFamily="34" charset="-127"/>
              </a:rPr>
              <a:t>PARIS June7-8,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latin typeface="Gulim" panose="020B0600000101010101" pitchFamily="34" charset="-127"/>
                <a:ea typeface="Gulim" panose="020B0600000101010101" pitchFamily="34" charset="-127"/>
              </a:rPr>
              <a:t>The Next Tech Law Revolution</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pic>
        <p:nvPicPr>
          <p:cNvPr id="12" name="Image 11">
            <a:extLst>
              <a:ext uri="{FF2B5EF4-FFF2-40B4-BE49-F238E27FC236}">
                <a16:creationId xmlns="" xmlns:a16="http://schemas.microsoft.com/office/drawing/2014/main" id="{98E6F725-DDD1-416C-8D65-F1889D859CA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8381393" cy="6858000"/>
          </a:xfrm>
          <a:prstGeom prst="rect">
            <a:avLst/>
          </a:prstGeom>
        </p:spPr>
      </p:pic>
      <p:pic>
        <p:nvPicPr>
          <p:cNvPr id="10" name="Image 9">
            <a:extLst>
              <a:ext uri="{FF2B5EF4-FFF2-40B4-BE49-F238E27FC236}">
                <a16:creationId xmlns="" xmlns:a16="http://schemas.microsoft.com/office/drawing/2014/main" id="{DB39F2CB-ECB6-4AF9-B688-1DFA89A55F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082" t="15658" r="14809" b="15597"/>
          <a:stretch/>
        </p:blipFill>
        <p:spPr>
          <a:xfrm>
            <a:off x="9337041" y="496957"/>
            <a:ext cx="1767840" cy="1717923"/>
          </a:xfrm>
          <a:prstGeom prst="rect">
            <a:avLst/>
          </a:prstGeom>
        </p:spPr>
      </p:pic>
    </p:spTree>
    <p:extLst>
      <p:ext uri="{BB962C8B-B14F-4D97-AF65-F5344CB8AC3E}">
        <p14:creationId xmlns:p14="http://schemas.microsoft.com/office/powerpoint/2010/main" val="363737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3DD767C-32B7-4D47-A118-C9A787058A15}"/>
              </a:ext>
            </a:extLst>
          </p:cNvPr>
          <p:cNvSpPr>
            <a:spLocks noGrp="1"/>
          </p:cNvSpPr>
          <p:nvPr>
            <p:ph type="title"/>
          </p:nvPr>
        </p:nvSpPr>
        <p:spPr>
          <a:xfrm>
            <a:off x="838200" y="424656"/>
            <a:ext cx="10515600" cy="803275"/>
          </a:xfrm>
          <a:prstGeom prst="rect">
            <a:avLst/>
          </a:prstGeom>
        </p:spPr>
        <p:txBody>
          <a:bodyPr>
            <a:normAutofit/>
          </a:bodyPr>
          <a:lstStyle>
            <a:lvl1pPr>
              <a:defRPr sz="3000" b="1">
                <a:solidFill>
                  <a:srgbClr val="666699"/>
                </a:solidFill>
                <a:latin typeface="Gulim" panose="020B0600000101010101" pitchFamily="34" charset="-127"/>
                <a:ea typeface="Gulim" panose="020B0600000101010101" pitchFamily="34" charset="-127"/>
              </a:defRPr>
            </a:lvl1pPr>
          </a:lstStyle>
          <a:p>
            <a:endParaRPr lang="fr-FR" dirty="0"/>
          </a:p>
        </p:txBody>
      </p:sp>
      <p:sp>
        <p:nvSpPr>
          <p:cNvPr id="4" name="Espace réservé de la date 3">
            <a:extLst>
              <a:ext uri="{FF2B5EF4-FFF2-40B4-BE49-F238E27FC236}">
                <a16:creationId xmlns="" xmlns:a16="http://schemas.microsoft.com/office/drawing/2014/main" id="{86B7A821-7624-4968-A5C4-3F51914C5128}"/>
              </a:ext>
            </a:extLst>
          </p:cNvPr>
          <p:cNvSpPr>
            <a:spLocks noGrp="1"/>
          </p:cNvSpPr>
          <p:nvPr>
            <p:ph type="dt" sz="half" idx="10"/>
          </p:nvPr>
        </p:nvSpPr>
        <p:spPr>
          <a:xfrm>
            <a:off x="1200734" y="6356350"/>
            <a:ext cx="2380665" cy="365125"/>
          </a:xfrm>
          <a:prstGeom prst="rect">
            <a:avLst/>
          </a:prstGeom>
        </p:spPr>
        <p:txBody>
          <a:bodyPr/>
          <a:lstStyle>
            <a:lvl1pPr>
              <a:defRPr sz="1050">
                <a:solidFill>
                  <a:srgbClr val="666699"/>
                </a:solidFill>
              </a:defRPr>
            </a:lvl1pPr>
          </a:lstStyle>
          <a:p>
            <a:r>
              <a:rPr lang="fr-FR"/>
              <a:t>Paris 2018</a:t>
            </a:r>
            <a:endParaRPr lang="fr-FR" dirty="0"/>
          </a:p>
        </p:txBody>
      </p:sp>
      <p:sp>
        <p:nvSpPr>
          <p:cNvPr id="5" name="Espace réservé du pied de page 4">
            <a:extLst>
              <a:ext uri="{FF2B5EF4-FFF2-40B4-BE49-F238E27FC236}">
                <a16:creationId xmlns="" xmlns:a16="http://schemas.microsoft.com/office/drawing/2014/main" id="{64C76224-EBCD-43F7-8602-C1069E32FB06}"/>
              </a:ext>
            </a:extLst>
          </p:cNvPr>
          <p:cNvSpPr>
            <a:spLocks noGrp="1"/>
          </p:cNvSpPr>
          <p:nvPr>
            <p:ph type="ftr" sz="quarter" idx="11"/>
          </p:nvPr>
        </p:nvSpPr>
        <p:spPr>
          <a:xfrm>
            <a:off x="4038600" y="6356350"/>
            <a:ext cx="4114800" cy="365125"/>
          </a:xfrm>
          <a:prstGeom prst="rect">
            <a:avLst/>
          </a:prstGeom>
        </p:spPr>
        <p:txBody>
          <a:bodyPr/>
          <a:lstStyle>
            <a:lvl1pPr algn="ctr">
              <a:defRPr sz="1050">
                <a:solidFill>
                  <a:srgbClr val="666699"/>
                </a:solidFill>
              </a:defRPr>
            </a:lvl1pPr>
          </a:lstStyle>
          <a:p>
            <a:r>
              <a:rPr lang="fr-FR"/>
              <a:t>I The Next Tech Law Revolution I</a:t>
            </a:r>
            <a:endParaRPr lang="fr-FR" dirty="0"/>
          </a:p>
        </p:txBody>
      </p:sp>
      <p:sp>
        <p:nvSpPr>
          <p:cNvPr id="6" name="Espace réservé du numéro de diapositive 5">
            <a:extLst>
              <a:ext uri="{FF2B5EF4-FFF2-40B4-BE49-F238E27FC236}">
                <a16:creationId xmlns="" xmlns:a16="http://schemas.microsoft.com/office/drawing/2014/main" id="{F14D880E-5426-45B1-8058-ACAAC187E9A0}"/>
              </a:ext>
            </a:extLst>
          </p:cNvPr>
          <p:cNvSpPr>
            <a:spLocks noGrp="1"/>
          </p:cNvSpPr>
          <p:nvPr>
            <p:ph type="sldNum" sz="quarter" idx="12"/>
          </p:nvPr>
        </p:nvSpPr>
        <p:spPr>
          <a:xfrm>
            <a:off x="8610600" y="6356350"/>
            <a:ext cx="2743200" cy="365125"/>
          </a:xfrm>
          <a:prstGeom prst="rect">
            <a:avLst/>
          </a:prstGeom>
        </p:spPr>
        <p:txBody>
          <a:bodyPr/>
          <a:lstStyle>
            <a:lvl1pPr algn="r">
              <a:defRPr sz="1050">
                <a:solidFill>
                  <a:srgbClr val="666699"/>
                </a:solidFill>
              </a:defRPr>
            </a:lvl1pPr>
          </a:lstStyle>
          <a:p>
            <a:fld id="{DE8468DB-4243-4B31-BCEA-CCDEAA782BAE}" type="slidenum">
              <a:rPr lang="fr-FR" smtClean="0"/>
              <a:pPr/>
              <a:t>‹Nr.›</a:t>
            </a:fld>
            <a:endParaRPr lang="fr-FR"/>
          </a:p>
        </p:txBody>
      </p:sp>
      <p:pic>
        <p:nvPicPr>
          <p:cNvPr id="8" name="Image 7">
            <a:extLst>
              <a:ext uri="{FF2B5EF4-FFF2-40B4-BE49-F238E27FC236}">
                <a16:creationId xmlns="" xmlns:a16="http://schemas.microsoft.com/office/drawing/2014/main" id="{D4F80D84-9EF7-4C85-B5D7-835A50BAABD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cxnSp>
        <p:nvCxnSpPr>
          <p:cNvPr id="10" name="Connecteur droit 9">
            <a:extLst>
              <a:ext uri="{FF2B5EF4-FFF2-40B4-BE49-F238E27FC236}">
                <a16:creationId xmlns="" xmlns:a16="http://schemas.microsoft.com/office/drawing/2014/main" id="{A703916A-F768-4D28-91A8-F0135E5EDD5B}"/>
              </a:ext>
            </a:extLst>
          </p:cNvPr>
          <p:cNvCxnSpPr/>
          <p:nvPr userDrawn="1"/>
        </p:nvCxnSpPr>
        <p:spPr>
          <a:xfrm>
            <a:off x="838200" y="1209040"/>
            <a:ext cx="10515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144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 xmlns:a16="http://schemas.microsoft.com/office/drawing/2014/main" id="{EDF0EDDA-9F4A-4589-B45A-AE0B3BC4AE1E}"/>
              </a:ext>
            </a:extLst>
          </p:cNvPr>
          <p:cNvSpPr>
            <a:spLocks noGrp="1"/>
          </p:cNvSpPr>
          <p:nvPr>
            <p:ph type="dt" sz="half" idx="2"/>
          </p:nvPr>
        </p:nvSpPr>
        <p:spPr>
          <a:xfrm>
            <a:off x="1200734" y="6356350"/>
            <a:ext cx="2380665" cy="365125"/>
          </a:xfrm>
          <a:prstGeom prst="rect">
            <a:avLst/>
          </a:prstGeom>
        </p:spPr>
        <p:txBody>
          <a:bodyPr/>
          <a:lstStyle>
            <a:lvl1pPr>
              <a:defRPr>
                <a:solidFill>
                  <a:srgbClr val="666699"/>
                </a:solidFill>
              </a:defRPr>
            </a:lvl1pPr>
          </a:lstStyle>
          <a:p>
            <a:r>
              <a:rPr lang="fr-FR"/>
              <a:t>Paris 2018</a:t>
            </a:r>
            <a:endParaRPr lang="fr-FR" dirty="0"/>
          </a:p>
        </p:txBody>
      </p:sp>
      <p:sp>
        <p:nvSpPr>
          <p:cNvPr id="8" name="Espace réservé du pied de page 4">
            <a:extLst>
              <a:ext uri="{FF2B5EF4-FFF2-40B4-BE49-F238E27FC236}">
                <a16:creationId xmlns="" xmlns:a16="http://schemas.microsoft.com/office/drawing/2014/main" id="{0E5E989F-C848-4F0D-963E-CE702323A47D}"/>
              </a:ext>
            </a:extLst>
          </p:cNvPr>
          <p:cNvSpPr>
            <a:spLocks noGrp="1"/>
          </p:cNvSpPr>
          <p:nvPr>
            <p:ph type="ftr" sz="quarter" idx="3"/>
          </p:nvPr>
        </p:nvSpPr>
        <p:spPr>
          <a:xfrm>
            <a:off x="4038600" y="6356350"/>
            <a:ext cx="4114800" cy="365125"/>
          </a:xfrm>
          <a:prstGeom prst="rect">
            <a:avLst/>
          </a:prstGeom>
        </p:spPr>
        <p:txBody>
          <a:bodyPr/>
          <a:lstStyle>
            <a:lvl1pPr>
              <a:defRPr>
                <a:solidFill>
                  <a:srgbClr val="666699"/>
                </a:solidFill>
              </a:defRPr>
            </a:lvl1pPr>
          </a:lstStyle>
          <a:p>
            <a:r>
              <a:rPr lang="fr-FR" dirty="0"/>
              <a:t>I The Next Tech Law Revolution I</a:t>
            </a:r>
          </a:p>
        </p:txBody>
      </p:sp>
      <p:sp>
        <p:nvSpPr>
          <p:cNvPr id="9" name="Espace réservé du numéro de diapositive 5">
            <a:extLst>
              <a:ext uri="{FF2B5EF4-FFF2-40B4-BE49-F238E27FC236}">
                <a16:creationId xmlns="" xmlns:a16="http://schemas.microsoft.com/office/drawing/2014/main" id="{33EF2618-E41B-41BA-900F-FD34C9917871}"/>
              </a:ext>
            </a:extLst>
          </p:cNvPr>
          <p:cNvSpPr>
            <a:spLocks noGrp="1"/>
          </p:cNvSpPr>
          <p:nvPr>
            <p:ph type="sldNum" sz="quarter" idx="4"/>
          </p:nvPr>
        </p:nvSpPr>
        <p:spPr>
          <a:xfrm>
            <a:off x="8610600" y="6356350"/>
            <a:ext cx="2743200" cy="365125"/>
          </a:xfrm>
          <a:prstGeom prst="rect">
            <a:avLst/>
          </a:prstGeom>
        </p:spPr>
        <p:txBody>
          <a:bodyPr/>
          <a:lstStyle>
            <a:lvl1pPr>
              <a:defRPr>
                <a:solidFill>
                  <a:srgbClr val="666699"/>
                </a:solidFill>
              </a:defRPr>
            </a:lvl1pPr>
          </a:lstStyle>
          <a:p>
            <a:fld id="{DE8468DB-4243-4B31-BCEA-CCDEAA782BAE}" type="slidenum">
              <a:rPr lang="fr-FR" smtClean="0"/>
              <a:pPr/>
              <a:t>‹Nr.›</a:t>
            </a:fld>
            <a:endParaRPr lang="fr-FR"/>
          </a:p>
        </p:txBody>
      </p:sp>
      <p:pic>
        <p:nvPicPr>
          <p:cNvPr id="10" name="Image 9">
            <a:extLst>
              <a:ext uri="{FF2B5EF4-FFF2-40B4-BE49-F238E27FC236}">
                <a16:creationId xmlns="" xmlns:a16="http://schemas.microsoft.com/office/drawing/2014/main" id="{6D6ECAED-E3E7-482E-ACFD-C7B6303F21CB}"/>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spTree>
    <p:extLst>
      <p:ext uri="{BB962C8B-B14F-4D97-AF65-F5344CB8AC3E}">
        <p14:creationId xmlns:p14="http://schemas.microsoft.com/office/powerpoint/2010/main" val="337248033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9C2025A9-8786-4E7A-8BB9-4C64F53DBEA8}"/>
              </a:ext>
            </a:extLst>
          </p:cNvPr>
          <p:cNvSpPr>
            <a:spLocks noGrp="1"/>
          </p:cNvSpPr>
          <p:nvPr>
            <p:ph type="subTitle" idx="4294967295"/>
          </p:nvPr>
        </p:nvSpPr>
        <p:spPr>
          <a:xfrm>
            <a:off x="8392160" y="4368799"/>
            <a:ext cx="3799840" cy="1442916"/>
          </a:xfrm>
          <a:prstGeom prst="rect">
            <a:avLst/>
          </a:prstGeom>
          <a:solidFill>
            <a:schemeClr val="bg1"/>
          </a:solidFill>
        </p:spPr>
        <p:txBody>
          <a:bodyPr/>
          <a:lstStyle/>
          <a:p>
            <a:pPr marL="0" indent="0" algn="ctr">
              <a:buNone/>
            </a:pPr>
            <a:r>
              <a:rPr lang="fr-FR" sz="2000" b="1" dirty="0" err="1">
                <a:solidFill>
                  <a:srgbClr val="00B0F0"/>
                </a:solidFill>
                <a:latin typeface="Gulim" panose="020B0600000101010101" pitchFamily="34" charset="-127"/>
                <a:ea typeface="Gulim" panose="020B0600000101010101" pitchFamily="34" charset="-127"/>
                <a:cs typeface="Arial" panose="020B0604020202020204" pitchFamily="34" charset="0"/>
              </a:rPr>
              <a:t>Dr. Brandi-Dohrn, Anselm</a:t>
            </a:r>
            <a:endPar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a:p>
            <a:pPr marL="0" indent="0" algn="ctr">
              <a:buNone/>
            </a:pPr>
            <a:r>
              <a:rPr lang="fr-FR" sz="1600" dirty="0" err="1">
                <a:solidFill>
                  <a:srgbClr val="00B0F0"/>
                </a:solidFill>
              </a:rPr>
              <a:t>M</a:t>
            </a:r>
            <a:r>
              <a:rPr lang="en-US" sz="1600" dirty="0" err="1">
                <a:solidFill>
                  <a:srgbClr val="00B0F0"/>
                </a:solidFill>
              </a:rPr>
              <a:t>aître en droit / Partner</a:t>
            </a:r>
            <a:r>
              <a:rPr lang="en-US" sz="1600" dirty="0">
                <a:solidFill>
                  <a:srgbClr val="00B0F0"/>
                </a:solidFill>
              </a:rPr>
              <a:t> </a:t>
            </a:r>
          </a:p>
          <a:p>
            <a:pPr marL="0" indent="0" algn="ctr">
              <a:buNone/>
            </a:pPr>
            <a:r>
              <a:rPr lang="en-US" sz="1600" dirty="0">
                <a:solidFill>
                  <a:srgbClr val="00B0F0"/>
                </a:solidFill>
              </a:rPr>
              <a:t>Certified Licensing Professional (CLP)</a:t>
            </a:r>
            <a:endPar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p:txBody>
      </p:sp>
      <p:pic>
        <p:nvPicPr>
          <p:cNvPr id="7" name="Bild 6"/>
          <p:cNvPicPr>
            <a:picLocks noChangeAspect="1"/>
          </p:cNvPicPr>
          <p:nvPr/>
        </p:nvPicPr>
        <p:blipFill>
          <a:blip r:embed="rId2"/>
          <a:stretch>
            <a:fillRect/>
          </a:stretch>
        </p:blipFill>
        <p:spPr>
          <a:xfrm>
            <a:off x="8720558" y="5960843"/>
            <a:ext cx="3149170" cy="656077"/>
          </a:xfrm>
          <a:prstGeom prst="rect">
            <a:avLst/>
          </a:prstGeom>
        </p:spPr>
      </p:pic>
    </p:spTree>
    <p:extLst>
      <p:ext uri="{BB962C8B-B14F-4D97-AF65-F5344CB8AC3E}">
        <p14:creationId xmlns:p14="http://schemas.microsoft.com/office/powerpoint/2010/main" val="20235428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marL="0" indent="0" algn="ctr">
              <a:buNone/>
            </a:pPr>
            <a:endParaRPr lang="fr-FR" b="1">
              <a:solidFill>
                <a:srgbClr val="666699"/>
              </a:solidFill>
              <a:latin typeface="Gulim"/>
              <a:ea typeface="Gulim"/>
            </a:endParaRPr>
          </a:p>
          <a:p>
            <a:pPr marL="0" indent="0" algn="ctr">
              <a:buNone/>
            </a:pPr>
            <a:endParaRPr lang="fr-FR" b="1">
              <a:solidFill>
                <a:srgbClr val="666699"/>
              </a:solidFill>
              <a:latin typeface="Gulim"/>
              <a:ea typeface="Gulim"/>
            </a:endParaRPr>
          </a:p>
          <a:p>
            <a:pPr marL="0" indent="0" algn="ctr">
              <a:buNone/>
            </a:pPr>
            <a:endParaRPr lang="fr-FR" b="1">
              <a:solidFill>
                <a:srgbClr val="666699"/>
              </a:solidFill>
              <a:latin typeface="Gulim"/>
              <a:ea typeface="Gulim"/>
            </a:endParaRPr>
          </a:p>
          <a:p>
            <a:pPr marL="0" indent="0" algn="ctr">
              <a:buNone/>
            </a:pPr>
            <a:r>
              <a:rPr lang="fr-FR" b="1">
                <a:solidFill>
                  <a:srgbClr val="666699"/>
                </a:solidFill>
                <a:latin typeface="Gulim"/>
                <a:ea typeface="Gulim"/>
              </a:rPr>
              <a:t>Where to sue an infringer in case of IP infringement – a simple rule becomes difficult</a:t>
            </a:r>
            <a:endParaRPr lang="fr-FR" u="sng" dirty="0">
              <a:latin typeface="Gulim" panose="020B0600000101010101" pitchFamily="34" charset="-127"/>
              <a:ea typeface="Gulim" panose="020B0600000101010101" pitchFamily="34" charset="-127"/>
            </a:endParaRPr>
          </a:p>
        </p:txBody>
      </p:sp>
      <p:sp>
        <p:nvSpPr>
          <p:cNvPr id="4" name="Espace réservé de la date 3">
            <a:extLst>
              <a:ext uri="{FF2B5EF4-FFF2-40B4-BE49-F238E27FC236}">
                <a16:creationId xmlns=""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2</a:t>
            </a:fld>
            <a:endParaRPr lang="fr-FR"/>
          </a:p>
        </p:txBody>
      </p:sp>
      <p:sp>
        <p:nvSpPr>
          <p:cNvPr id="8" name="Titre 7">
            <a:extLst>
              <a:ext uri="{FF2B5EF4-FFF2-40B4-BE49-F238E27FC236}">
                <a16:creationId xmlns="" xmlns:a16="http://schemas.microsoft.com/office/drawing/2014/main" id="{1599F9A1-B5E4-4203-9043-B395AA1804E8}"/>
              </a:ext>
            </a:extLst>
          </p:cNvPr>
          <p:cNvSpPr>
            <a:spLocks noGrp="1"/>
          </p:cNvSpPr>
          <p:nvPr>
            <p:ph type="title"/>
          </p:nvPr>
        </p:nvSpPr>
        <p:spPr/>
        <p:txBody>
          <a:bodyPr>
            <a:normAutofit/>
          </a:bodyPr>
          <a:lstStyle/>
          <a:p>
            <a:endParaRPr lang="fr-FR" dirty="0"/>
          </a:p>
        </p:txBody>
      </p:sp>
      <p:pic>
        <p:nvPicPr>
          <p:cNvPr id="9" name="Bild 8" descr="v_boetticher_logo_CMYK"/>
          <p:cNvPicPr/>
          <p:nvPr/>
        </p:nvPicPr>
        <p:blipFill>
          <a:blip r:embed="rId2">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34481969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r>
              <a:rPr lang="fr-FR" sz="2000" b="1" u="sng" dirty="0" err="1">
                <a:latin typeface="Gulim" panose="020B0600000101010101" pitchFamily="34" charset="-127"/>
                <a:ea typeface="Gulim" panose="020B0600000101010101" pitchFamily="34" charset="-127"/>
              </a:rPr>
              <a:t>Case Study (BGH »Parfummarken»):</a:t>
            </a:r>
          </a:p>
          <a:p>
            <a:pPr marL="457200" lvl="1" indent="0">
              <a:buNone/>
            </a:pPr>
            <a:r>
              <a:rPr lang="fr-FR" sz="1600" dirty="0">
                <a:latin typeface="Gulim" panose="020B0600000101010101" pitchFamily="34" charset="-127"/>
                <a:ea typeface="Gulim" panose="020B0600000101010101" pitchFamily="34" charset="-127"/>
              </a:rPr>
              <a:t>The Claimant owns several trademarks (Union marks </a:t>
            </a:r>
            <a:r>
              <a:rPr lang="fr-FR" sz="1600" u="sng" dirty="0">
                <a:latin typeface="Gulim" panose="020B0600000101010101" pitchFamily="34" charset="-127"/>
                <a:ea typeface="Gulim" panose="020B0600000101010101" pitchFamily="34" charset="-127"/>
              </a:rPr>
              <a:t>and</a:t>
            </a:r>
            <a:r>
              <a:rPr lang="fr-FR" sz="1600" dirty="0">
                <a:latin typeface="Gulim" panose="020B0600000101010101" pitchFamily="34" charset="-127"/>
                <a:ea typeface="Gulim" panose="020B0600000101010101" pitchFamily="34" charset="-127"/>
              </a:rPr>
              <a:t> International registrations) covering inter alia fragrances. Defendant is an </a:t>
            </a:r>
            <a:r>
              <a:rPr lang="fr-FR" sz="1600" u="sng" dirty="0">
                <a:latin typeface="Gulim" panose="020B0600000101010101" pitchFamily="34" charset="-127"/>
                <a:ea typeface="Gulim" panose="020B0600000101010101" pitchFamily="34" charset="-127"/>
              </a:rPr>
              <a:t>Italian</a:t>
            </a:r>
            <a:r>
              <a:rPr lang="fr-FR" sz="1600" dirty="0">
                <a:latin typeface="Gulim" panose="020B0600000101010101" pitchFamily="34" charset="-127"/>
                <a:ea typeface="Gulim" panose="020B0600000101010101" pitchFamily="34" charset="-127"/>
              </a:rPr>
              <a:t> company trading in fragrances. Its website offers several fragrances infringing upon the Claimant’s trademarks. </a:t>
            </a:r>
            <a:br>
              <a:rPr lang="fr-FR" sz="1600" dirty="0">
                <a:latin typeface="Gulim" panose="020B0600000101010101" pitchFamily="34" charset="-127"/>
                <a:ea typeface="Gulim" panose="020B0600000101010101" pitchFamily="34" charset="-127"/>
              </a:rPr>
            </a:br>
            <a:endParaRPr lang="fr-FR" sz="1600" dirty="0">
              <a:latin typeface="Gulim" panose="020B0600000101010101" pitchFamily="34" charset="-127"/>
              <a:ea typeface="Gulim" panose="020B0600000101010101" pitchFamily="34" charset="-127"/>
            </a:endParaRPr>
          </a:p>
          <a:p>
            <a:pPr lvl="1"/>
            <a:r>
              <a:rPr lang="fr-FR" sz="1600" dirty="0">
                <a:latin typeface="Gulim" panose="020B0600000101010101" pitchFamily="34" charset="-127"/>
                <a:ea typeface="Gulim" panose="020B0600000101010101" pitchFamily="34" charset="-127"/>
              </a:rPr>
              <a:t>The website has an Italian ccTLD</a:t>
            </a:r>
          </a:p>
          <a:p>
            <a:pPr lvl="1"/>
            <a:r>
              <a:rPr lang="fr-FR" sz="1600" dirty="0">
                <a:latin typeface="Gulim" panose="020B0600000101010101" pitchFamily="34" charset="-127"/>
                <a:ea typeface="Gulim" panose="020B0600000101010101" pitchFamily="34" charset="-127"/>
              </a:rPr>
              <a:t>The website is (also) in </a:t>
            </a:r>
            <a:r>
              <a:rPr lang="fr-FR" sz="1600" u="sng" dirty="0">
                <a:latin typeface="Gulim" panose="020B0600000101010101" pitchFamily="34" charset="-127"/>
                <a:ea typeface="Gulim" panose="020B0600000101010101" pitchFamily="34" charset="-127"/>
              </a:rPr>
              <a:t>German</a:t>
            </a:r>
          </a:p>
          <a:p>
            <a:pPr lvl="1"/>
            <a:r>
              <a:rPr lang="fr-FR" sz="1600" dirty="0">
                <a:latin typeface="Gulim" panose="020B0600000101010101" pitchFamily="34" charset="-127"/>
                <a:ea typeface="Gulim" panose="020B0600000101010101" pitchFamily="34" charset="-127"/>
              </a:rPr>
              <a:t>The website itself does not allow for online purchasing but contact details are given. </a:t>
            </a:r>
          </a:p>
          <a:p>
            <a:pPr marL="457200" lvl="1" indent="0">
              <a:buNone/>
            </a:pPr>
            <a:endParaRPr lang="fr-FR" sz="1600" dirty="0">
              <a:latin typeface="Gulim" panose="020B0600000101010101" pitchFamily="34" charset="-127"/>
              <a:ea typeface="Gulim" panose="020B0600000101010101" pitchFamily="34" charset="-127"/>
            </a:endParaRPr>
          </a:p>
          <a:p>
            <a:pPr marL="457200" lvl="1" indent="0">
              <a:buNone/>
            </a:pPr>
            <a:r>
              <a:rPr lang="fr-FR" sz="1600" dirty="0">
                <a:latin typeface="Gulim" panose="020B0600000101010101" pitchFamily="34" charset="-127"/>
                <a:ea typeface="Gulim" panose="020B0600000101010101" pitchFamily="34" charset="-127"/>
              </a:rPr>
              <a:t>A </a:t>
            </a:r>
            <a:r>
              <a:rPr lang="fr-FR" sz="1600" u="sng" dirty="0">
                <a:latin typeface="Gulim" panose="020B0600000101010101" pitchFamily="34" charset="-127"/>
                <a:ea typeface="Gulim" panose="020B0600000101010101" pitchFamily="34" charset="-127"/>
              </a:rPr>
              <a:t>German</a:t>
            </a:r>
            <a:r>
              <a:rPr lang="fr-FR" sz="1600" dirty="0">
                <a:latin typeface="Gulim" panose="020B0600000101010101" pitchFamily="34" charset="-127"/>
                <a:ea typeface="Gulim" panose="020B0600000101010101" pitchFamily="34" charset="-127"/>
              </a:rPr>
              <a:t> customer orders fragrances via </a:t>
            </a:r>
            <a:r>
              <a:rPr lang="fr-FR" sz="1600" u="sng" dirty="0">
                <a:latin typeface="Gulim" panose="020B0600000101010101" pitchFamily="34" charset="-127"/>
                <a:ea typeface="Gulim" panose="020B0600000101010101" pitchFamily="34" charset="-127"/>
              </a:rPr>
              <a:t>e-mail</a:t>
            </a:r>
            <a:r>
              <a:rPr lang="fr-FR" sz="1600" dirty="0">
                <a:latin typeface="Gulim" panose="020B0600000101010101" pitchFamily="34" charset="-127"/>
                <a:ea typeface="Gulim" panose="020B0600000101010101" pitchFamily="34" charset="-127"/>
              </a:rPr>
              <a:t>. Goods are delivered </a:t>
            </a:r>
            <a:r>
              <a:rPr lang="fr-FR" sz="1600" u="sng" dirty="0">
                <a:latin typeface="Gulim" panose="020B0600000101010101" pitchFamily="34" charset="-127"/>
                <a:ea typeface="Gulim" panose="020B0600000101010101" pitchFamily="34" charset="-127"/>
              </a:rPr>
              <a:t>ex works</a:t>
            </a:r>
            <a:r>
              <a:rPr lang="fr-FR" sz="1600" dirty="0">
                <a:latin typeface="Gulim" panose="020B0600000101010101" pitchFamily="34" charset="-127"/>
                <a:ea typeface="Gulim" panose="020B0600000101010101" pitchFamily="34" charset="-127"/>
              </a:rPr>
              <a:t> to the German customer (i. e. the German customer has provided the carrier to get the goods from the Italian warehouse).</a:t>
            </a:r>
          </a:p>
          <a:p>
            <a:pPr marL="457200" lvl="1" indent="0">
              <a:buNone/>
            </a:pPr>
            <a:endParaRPr lang="fr-FR" sz="1600" dirty="0">
              <a:latin typeface="Gulim" panose="020B0600000101010101" pitchFamily="34" charset="-127"/>
              <a:ea typeface="Gulim" panose="020B0600000101010101" pitchFamily="34" charset="-127"/>
            </a:endParaRPr>
          </a:p>
          <a:p>
            <a:pPr marL="457200" lvl="1" indent="0">
              <a:buNone/>
            </a:pPr>
            <a:r>
              <a:rPr lang="fr-FR" sz="1600" b="1" u="sng" dirty="0">
                <a:latin typeface="Gulim" panose="020B0600000101010101" pitchFamily="34" charset="-127"/>
                <a:ea typeface="Gulim" panose="020B0600000101010101" pitchFamily="34" charset="-127"/>
              </a:rPr>
              <a:t>Where can Claimant sue against the Italian trader ?</a:t>
            </a:r>
            <a:r>
              <a:rPr lang="fr-FR" sz="1600" dirty="0">
                <a:latin typeface="Gulim" panose="020B0600000101010101" pitchFamily="34" charset="-127"/>
                <a:ea typeface="Gulim" panose="020B0600000101010101" pitchFamily="34" charset="-127"/>
              </a:rPr>
              <a:t> </a:t>
            </a:r>
            <a:endParaRPr lang="fr-FR" sz="1600" u="sng" dirty="0">
              <a:latin typeface="Gulim" panose="020B0600000101010101" pitchFamily="34" charset="-127"/>
              <a:ea typeface="Gulim" panose="020B0600000101010101" pitchFamily="34" charset="-127"/>
            </a:endParaRPr>
          </a:p>
        </p:txBody>
      </p:sp>
      <p:sp>
        <p:nvSpPr>
          <p:cNvPr id="4" name="Espace réservé de la date 3">
            <a:extLst>
              <a:ext uri="{FF2B5EF4-FFF2-40B4-BE49-F238E27FC236}">
                <a16:creationId xmlns=""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3</a:t>
            </a:fld>
            <a:endParaRPr lang="fr-FR"/>
          </a:p>
        </p:txBody>
      </p:sp>
      <p:sp>
        <p:nvSpPr>
          <p:cNvPr id="8" name="Titre 7">
            <a:extLst>
              <a:ext uri="{FF2B5EF4-FFF2-40B4-BE49-F238E27FC236}">
                <a16:creationId xmlns="" xmlns:a16="http://schemas.microsoft.com/office/drawing/2014/main" id="{1599F9A1-B5E4-4203-9043-B395AA1804E8}"/>
              </a:ext>
            </a:extLst>
          </p:cNvPr>
          <p:cNvSpPr>
            <a:spLocks noGrp="1"/>
          </p:cNvSpPr>
          <p:nvPr>
            <p:ph type="title"/>
          </p:nvPr>
        </p:nvSpPr>
        <p:spPr/>
        <p:txBody>
          <a:bodyPr>
            <a:normAutofit fontScale="90000"/>
          </a:bodyPr>
          <a:lstStyle/>
          <a:p>
            <a:r>
              <a:rPr lang="fr-FR" dirty="0"/>
              <a:t>Where to sue an infringer in case of IP infringement – a simple rule becomes difficult</a:t>
            </a:r>
          </a:p>
        </p:txBody>
      </p:sp>
      <p:pic>
        <p:nvPicPr>
          <p:cNvPr id="9" name="Bild 8" descr="v_boetticher_logo_CMYK"/>
          <p:cNvPicPr/>
          <p:nvPr/>
        </p:nvPicPr>
        <p:blipFill>
          <a:blip r:embed="rId2">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3090931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marL="0" indent="0">
              <a:buNone/>
            </a:pPr>
            <a:r>
              <a:rPr lang="fr-FR" sz="2000" b="1" u="sng" dirty="0" err="1">
                <a:latin typeface="Gulim" panose="020B0600000101010101" pitchFamily="34" charset="-127"/>
                <a:ea typeface="Gulim" panose="020B0600000101010101" pitchFamily="34" charset="-127"/>
              </a:rPr>
              <a:t>ECJ of 30 November 1976 </a:t>
            </a:r>
            <a:r>
              <a:rPr lang="mr-IN" sz="2000" b="1" u="sng" dirty="0" err="1">
                <a:latin typeface="Gulim" panose="020B0600000101010101" pitchFamily="34" charset="-127"/>
                <a:ea typeface="Gulim" panose="020B0600000101010101" pitchFamily="34" charset="-127"/>
              </a:rPr>
              <a:t>–</a:t>
            </a:r>
            <a:r>
              <a:rPr lang="fr-FR" sz="2000" b="1" u="sng" dirty="0" err="1">
                <a:latin typeface="Gulim" panose="020B0600000101010101" pitchFamily="34" charset="-127"/>
                <a:ea typeface="Gulim" panose="020B0600000101010101" pitchFamily="34" charset="-127"/>
              </a:rPr>
              <a:t> Mines de Potasse d’Alsace:</a:t>
            </a:r>
          </a:p>
          <a:p>
            <a:pPr marL="0" indent="0">
              <a:buNone/>
            </a:pPr>
            <a:endParaRPr lang="fr-FR" sz="2000" dirty="0" err="1">
              <a:latin typeface="Gulim" panose="020B0600000101010101" pitchFamily="34" charset="-127"/>
              <a:ea typeface="Gulim" panose="020B0600000101010101" pitchFamily="34" charset="-127"/>
            </a:endParaRPr>
          </a:p>
          <a:p>
            <a:pPr marL="0" indent="0">
              <a:buNone/>
            </a:pPr>
            <a:r>
              <a:rPr lang="fr-FR" sz="2000" dirty="0" err="1">
                <a:latin typeface="Gulim" panose="020B0600000101010101" pitchFamily="34" charset="-127"/>
                <a:ea typeface="Gulim" panose="020B0600000101010101" pitchFamily="34" charset="-127"/>
              </a:rPr>
              <a:t>For tort claims, the Claimant may chose between </a:t>
            </a:r>
          </a:p>
          <a:p>
            <a:pPr marL="0" indent="0">
              <a:buNone/>
            </a:pPr>
            <a:endParaRPr lang="fr-FR" sz="2000" dirty="0" err="1">
              <a:latin typeface="Gulim" panose="020B0600000101010101" pitchFamily="34" charset="-127"/>
              <a:ea typeface="Gulim" panose="020B0600000101010101" pitchFamily="34" charset="-127"/>
            </a:endParaRPr>
          </a:p>
          <a:p>
            <a:r>
              <a:rPr lang="fr-FR" sz="2000" dirty="0" err="1">
                <a:latin typeface="Gulim" panose="020B0600000101010101" pitchFamily="34" charset="-127"/>
                <a:ea typeface="Gulim" panose="020B0600000101010101" pitchFamily="34" charset="-127"/>
              </a:rPr>
              <a:t>The place where the original event happened which resulted in the damage, </a:t>
            </a:r>
            <a:r>
              <a:rPr lang="fr-FR" sz="2000" u="sng" dirty="0" err="1">
                <a:latin typeface="Gulim" panose="020B0600000101010101" pitchFamily="34" charset="-127"/>
                <a:ea typeface="Gulim" panose="020B0600000101010101" pitchFamily="34" charset="-127"/>
              </a:rPr>
              <a:t>or</a:t>
            </a:r>
            <a:endParaRPr lang="fr-FR" sz="2000" dirty="0" err="1">
              <a:latin typeface="Gulim" panose="020B0600000101010101" pitchFamily="34" charset="-127"/>
              <a:ea typeface="Gulim" panose="020B0600000101010101" pitchFamily="34" charset="-127"/>
            </a:endParaRPr>
          </a:p>
          <a:p>
            <a:r>
              <a:rPr lang="fr-FR" sz="2000" dirty="0" err="1">
                <a:latin typeface="Gulim" panose="020B0600000101010101" pitchFamily="34" charset="-127"/>
                <a:ea typeface="Gulim" panose="020B0600000101010101" pitchFamily="34" charset="-127"/>
              </a:rPr>
              <a:t>The place where the damage actually occurred.</a:t>
            </a:r>
          </a:p>
          <a:p>
            <a:endParaRPr lang="fr-FR" sz="2000" dirty="0" err="1">
              <a:latin typeface="Gulim" panose="020B0600000101010101" pitchFamily="34" charset="-127"/>
              <a:ea typeface="Gulim" panose="020B0600000101010101" pitchFamily="34" charset="-127"/>
            </a:endParaRPr>
          </a:p>
          <a:p>
            <a:pPr marL="0" indent="0">
              <a:buNone/>
            </a:pPr>
            <a:r>
              <a:rPr lang="fr-FR" sz="2000" dirty="0">
                <a:latin typeface="Gulim" panose="020B0600000101010101" pitchFamily="34" charset="-127"/>
                <a:ea typeface="Gulim" panose="020B0600000101010101" pitchFamily="34" charset="-127"/>
              </a:rPr>
              <a:t>This means that the Claimant would be entitled to sue in </a:t>
            </a:r>
            <a:r>
              <a:rPr lang="fr-FR" sz="2000" u="sng" dirty="0">
                <a:latin typeface="Gulim" panose="020B0600000101010101" pitchFamily="34" charset="-127"/>
                <a:ea typeface="Gulim" panose="020B0600000101010101" pitchFamily="34" charset="-127"/>
              </a:rPr>
              <a:t>Italy</a:t>
            </a:r>
            <a:r>
              <a:rPr lang="fr-FR" sz="2000" dirty="0">
                <a:latin typeface="Gulim" panose="020B0600000101010101" pitchFamily="34" charset="-127"/>
                <a:ea typeface="Gulim" panose="020B0600000101010101" pitchFamily="34" charset="-127"/>
              </a:rPr>
              <a:t> (where the website and sale took place) and in </a:t>
            </a:r>
            <a:r>
              <a:rPr lang="fr-FR" sz="2000" u="sng" dirty="0">
                <a:latin typeface="Gulim" panose="020B0600000101010101" pitchFamily="34" charset="-127"/>
                <a:ea typeface="Gulim" panose="020B0600000101010101" pitchFamily="34" charset="-127"/>
              </a:rPr>
              <a:t>Germany</a:t>
            </a:r>
            <a:r>
              <a:rPr lang="fr-FR" sz="2000" dirty="0">
                <a:latin typeface="Gulim" panose="020B0600000101010101" pitchFamily="34" charset="-127"/>
                <a:ea typeface="Gulim" panose="020B0600000101010101" pitchFamily="34" charset="-127"/>
              </a:rPr>
              <a:t> (where the trademarks where infringed) (see also art. 7 no. 2 Brussels 1a Directive)</a:t>
            </a:r>
          </a:p>
        </p:txBody>
      </p:sp>
      <p:sp>
        <p:nvSpPr>
          <p:cNvPr id="4" name="Espace réservé de la date 3">
            <a:extLst>
              <a:ext uri="{FF2B5EF4-FFF2-40B4-BE49-F238E27FC236}">
                <a16:creationId xmlns=""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4</a:t>
            </a:fld>
            <a:endParaRPr lang="fr-FR"/>
          </a:p>
        </p:txBody>
      </p:sp>
      <p:sp>
        <p:nvSpPr>
          <p:cNvPr id="8" name="Titre 7">
            <a:extLst>
              <a:ext uri="{FF2B5EF4-FFF2-40B4-BE49-F238E27FC236}">
                <a16:creationId xmlns="" xmlns:a16="http://schemas.microsoft.com/office/drawing/2014/main" id="{1599F9A1-B5E4-4203-9043-B395AA1804E8}"/>
              </a:ext>
            </a:extLst>
          </p:cNvPr>
          <p:cNvSpPr>
            <a:spLocks noGrp="1"/>
          </p:cNvSpPr>
          <p:nvPr>
            <p:ph type="title"/>
          </p:nvPr>
        </p:nvSpPr>
        <p:spPr/>
        <p:txBody>
          <a:bodyPr>
            <a:normAutofit fontScale="90000"/>
          </a:bodyPr>
          <a:lstStyle/>
          <a:p>
            <a:r>
              <a:rPr lang="fr-FR" dirty="0"/>
              <a:t>Where to sue an infringer in case of IP infringement – a simple rule becomes difficult</a:t>
            </a:r>
          </a:p>
        </p:txBody>
      </p:sp>
      <p:pic>
        <p:nvPicPr>
          <p:cNvPr id="9" name="Bild 8" descr="v_boetticher_logo_CMYK"/>
          <p:cNvPicPr/>
          <p:nvPr/>
        </p:nvPicPr>
        <p:blipFill>
          <a:blip r:embed="rId2">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2607273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r>
              <a:rPr lang="fr-FR" sz="2000" b="1" u="sng" dirty="0" err="1">
                <a:latin typeface="Gulim" panose="020B0600000101010101" pitchFamily="34" charset="-127"/>
                <a:ea typeface="Gulim" panose="020B0600000101010101" pitchFamily="34" charset="-127"/>
              </a:rPr>
              <a:t>Patent Infringement</a:t>
            </a:r>
            <a:r>
              <a:rPr lang="fr-FR" sz="2000" b="1" dirty="0" err="1">
                <a:latin typeface="Gulim" panose="020B0600000101010101" pitchFamily="34" charset="-127"/>
                <a:ea typeface="Gulim" panose="020B0600000101010101" pitchFamily="34" charset="-127"/>
              </a:rPr>
              <a:t>: - as above </a:t>
            </a:r>
            <a:r>
              <a:rPr lang="mr-IN" sz="2000" b="1" dirty="0" err="1">
                <a:latin typeface="Gulim" panose="020B0600000101010101" pitchFamily="34" charset="-127"/>
                <a:ea typeface="Gulim" panose="020B0600000101010101" pitchFamily="34" charset="-127"/>
              </a:rPr>
              <a:t>–</a:t>
            </a:r>
            <a:r>
              <a:rPr lang="fr-FR" sz="2000" b="1" dirty="0" err="1">
                <a:latin typeface="Gulim" panose="020B0600000101010101" pitchFamily="34" charset="-127"/>
                <a:ea typeface="Gulim" panose="020B0600000101010101" pitchFamily="34" charset="-127"/>
              </a:rPr>
              <a:t> </a:t>
            </a:r>
            <a:r>
              <a:rPr lang="fr-FR" sz="2000" dirty="0" err="1">
                <a:latin typeface="Gulim" panose="020B0600000101010101" pitchFamily="34" charset="-127"/>
                <a:ea typeface="Gulim" panose="020B0600000101010101" pitchFamily="34" charset="-127"/>
              </a:rPr>
              <a:t>(German Supr. Ct. of 16.05.2017 </a:t>
            </a:r>
            <a:r>
              <a:rPr lang="mr-IN" sz="2000" dirty="0" err="1">
                <a:latin typeface="Gulim" panose="020B0600000101010101" pitchFamily="34" charset="-127"/>
                <a:ea typeface="Gulim" panose="020B0600000101010101" pitchFamily="34" charset="-127"/>
              </a:rPr>
              <a:t>–</a:t>
            </a:r>
            <a:r>
              <a:rPr lang="fr-FR" sz="2000" dirty="0" err="1">
                <a:latin typeface="Gulim" panose="020B0600000101010101" pitchFamily="34" charset="-127"/>
                <a:ea typeface="Gulim" panose="020B0600000101010101" pitchFamily="34" charset="-127"/>
              </a:rPr>
              <a:t> X ZR 120/15)</a:t>
            </a:r>
          </a:p>
          <a:p>
            <a:r>
              <a:rPr lang="fr-FR" sz="2000" b="1" u="sng" dirty="0">
                <a:latin typeface="Gulim" panose="020B0600000101010101" pitchFamily="34" charset="-127"/>
                <a:ea typeface="Gulim" panose="020B0600000101010101" pitchFamily="34" charset="-127"/>
              </a:rPr>
              <a:t>Copyright Infringement:</a:t>
            </a:r>
            <a:r>
              <a:rPr lang="fr-FR" sz="2000" b="1" dirty="0">
                <a:latin typeface="Gulim" panose="020B0600000101010101" pitchFamily="34" charset="-127"/>
                <a:ea typeface="Gulim" panose="020B0600000101010101" pitchFamily="34" charset="-127"/>
              </a:rPr>
              <a:t> - as above </a:t>
            </a:r>
            <a:r>
              <a:rPr lang="mr-IN" sz="2000" b="1" dirty="0">
                <a:latin typeface="Gulim" panose="020B0600000101010101" pitchFamily="34" charset="-127"/>
                <a:ea typeface="Gulim" panose="020B0600000101010101" pitchFamily="34" charset="-127"/>
              </a:rPr>
              <a:t>–</a:t>
            </a:r>
            <a:r>
              <a:rPr lang="fr-FR" sz="2000" dirty="0">
                <a:latin typeface="Gulim" panose="020B0600000101010101" pitchFamily="34" charset="-127"/>
                <a:ea typeface="Gulim" panose="020B0600000101010101" pitchFamily="34" charset="-127"/>
              </a:rPr>
              <a:t> (ECJ of 22.1.2015 </a:t>
            </a:r>
            <a:r>
              <a:rPr lang="mr-IN" sz="2000" dirty="0">
                <a:latin typeface="Gulim" panose="020B0600000101010101" pitchFamily="34" charset="-127"/>
                <a:ea typeface="Gulim" panose="020B0600000101010101" pitchFamily="34" charset="-127"/>
              </a:rPr>
              <a:t>–</a:t>
            </a:r>
            <a:r>
              <a:rPr lang="fr-FR" sz="2000" dirty="0">
                <a:latin typeface="Gulim" panose="020B0600000101010101" pitchFamily="34" charset="-127"/>
                <a:ea typeface="Gulim" panose="020B0600000101010101" pitchFamily="34" charset="-127"/>
              </a:rPr>
              <a:t> C-441/13)</a:t>
            </a:r>
          </a:p>
          <a:p>
            <a:r>
              <a:rPr lang="fr-FR" sz="2000" b="1" u="sng" dirty="0">
                <a:latin typeface="Gulim" panose="020B0600000101010101" pitchFamily="34" charset="-127"/>
                <a:ea typeface="Gulim" panose="020B0600000101010101" pitchFamily="34" charset="-127"/>
              </a:rPr>
              <a:t>Union Trademarks: </a:t>
            </a:r>
            <a:r>
              <a:rPr lang="fr-FR" sz="2000" b="1" dirty="0">
                <a:solidFill>
                  <a:srgbClr val="FF0000"/>
                </a:solidFill>
                <a:latin typeface="Gulim" panose="020B0600000101010101" pitchFamily="34" charset="-127"/>
                <a:ea typeface="Gulim" panose="020B0600000101010101" pitchFamily="34" charset="-127"/>
              </a:rPr>
              <a:t>- </a:t>
            </a:r>
            <a:r>
              <a:rPr lang="fr-FR" sz="2000" b="1" u="sng" dirty="0">
                <a:solidFill>
                  <a:srgbClr val="FF0000"/>
                </a:solidFill>
                <a:latin typeface="Gulim" panose="020B0600000101010101" pitchFamily="34" charset="-127"/>
                <a:ea typeface="Gulim" panose="020B0600000101010101" pitchFamily="34" charset="-127"/>
              </a:rPr>
              <a:t>overall</a:t>
            </a:r>
            <a:r>
              <a:rPr lang="fr-FR" sz="2000" b="1" dirty="0">
                <a:solidFill>
                  <a:srgbClr val="FF0000"/>
                </a:solidFill>
                <a:latin typeface="Gulim" panose="020B0600000101010101" pitchFamily="34" charset="-127"/>
                <a:ea typeface="Gulim" panose="020B0600000101010101" pitchFamily="34" charset="-127"/>
              </a:rPr>
              <a:t> assessment of defendant’s conduct in order to determine the place where the </a:t>
            </a:r>
            <a:r>
              <a:rPr lang="fr-FR" sz="2000" b="1" u="sng" dirty="0">
                <a:solidFill>
                  <a:srgbClr val="FF0000"/>
                </a:solidFill>
                <a:latin typeface="Gulim" panose="020B0600000101010101" pitchFamily="34" charset="-127"/>
                <a:ea typeface="Gulim" panose="020B0600000101010101" pitchFamily="34" charset="-127"/>
              </a:rPr>
              <a:t>initial act </a:t>
            </a:r>
            <a:r>
              <a:rPr lang="fr-FR" sz="2000" b="1" dirty="0">
                <a:solidFill>
                  <a:srgbClr val="FF0000"/>
                </a:solidFill>
                <a:latin typeface="Gulim" panose="020B0600000101010101" pitchFamily="34" charset="-127"/>
                <a:ea typeface="Gulim" panose="020B0600000101010101" pitchFamily="34" charset="-127"/>
              </a:rPr>
              <a:t>of infringement took place - </a:t>
            </a:r>
            <a:r>
              <a:rPr lang="fr-FR" sz="2000" dirty="0">
                <a:solidFill>
                  <a:srgbClr val="000000"/>
                </a:solidFill>
                <a:latin typeface="Gulim" panose="020B0600000101010101" pitchFamily="34" charset="-127"/>
                <a:ea typeface="Gulim" panose="020B0600000101010101" pitchFamily="34" charset="-127"/>
              </a:rPr>
              <a:t>(German Supr. Ct. of 9.11.2017 </a:t>
            </a:r>
            <a:r>
              <a:rPr lang="mr-IN" sz="2000" dirty="0">
                <a:solidFill>
                  <a:srgbClr val="000000"/>
                </a:solidFill>
                <a:latin typeface="Gulim" panose="020B0600000101010101" pitchFamily="34" charset="-127"/>
                <a:ea typeface="Gulim" panose="020B0600000101010101" pitchFamily="34" charset="-127"/>
              </a:rPr>
              <a:t>–</a:t>
            </a:r>
            <a:r>
              <a:rPr lang="fr-FR" sz="2000" dirty="0">
                <a:solidFill>
                  <a:srgbClr val="000000"/>
                </a:solidFill>
                <a:latin typeface="Gulim" panose="020B0600000101010101" pitchFamily="34" charset="-127"/>
                <a:ea typeface="Gulim" panose="020B0600000101010101" pitchFamily="34" charset="-127"/>
              </a:rPr>
              <a:t> I ZR 164/16) </a:t>
            </a:r>
            <a:r>
              <a:rPr lang="mr-IN" sz="2000" dirty="0">
                <a:solidFill>
                  <a:srgbClr val="000000"/>
                </a:solidFill>
                <a:latin typeface="Gulim" panose="020B0600000101010101" pitchFamily="34" charset="-127"/>
                <a:ea typeface="Gulim" panose="020B0600000101010101" pitchFamily="34" charset="-127"/>
              </a:rPr>
              <a:t>–</a:t>
            </a:r>
            <a:r>
              <a:rPr lang="fr-FR" sz="2000" dirty="0">
                <a:solidFill>
                  <a:srgbClr val="000000"/>
                </a:solidFill>
                <a:latin typeface="Gulim" panose="020B0600000101010101" pitchFamily="34" charset="-127"/>
                <a:ea typeface="Gulim" panose="020B0600000101010101" pitchFamily="34" charset="-127"/>
              </a:rPr>
              <a:t> Art. 125 (5) Union Trademark Reg. only refers to the «</a:t>
            </a:r>
            <a:r>
              <a:rPr lang="fr-FR" sz="2000" i="1" dirty="0">
                <a:solidFill>
                  <a:srgbClr val="000000"/>
                </a:solidFill>
                <a:latin typeface="Gulim" panose="020B0600000101010101" pitchFamily="34" charset="-127"/>
                <a:ea typeface="Gulim" panose="020B0600000101010101" pitchFamily="34" charset="-127"/>
              </a:rPr>
              <a:t>infringing act</a:t>
            </a:r>
            <a:r>
              <a:rPr lang="fr-FR" sz="2000" dirty="0">
                <a:solidFill>
                  <a:srgbClr val="000000"/>
                </a:solidFill>
                <a:latin typeface="Gulim" panose="020B0600000101010101" pitchFamily="34" charset="-127"/>
                <a:ea typeface="Gulim" panose="020B0600000101010101" pitchFamily="34" charset="-127"/>
              </a:rPr>
              <a:t>»  </a:t>
            </a:r>
          </a:p>
          <a:p>
            <a:r>
              <a:rPr lang="fr-FR" sz="2000" b="1" u="sng" dirty="0">
                <a:solidFill>
                  <a:srgbClr val="000000"/>
                </a:solidFill>
                <a:latin typeface="Gulim" panose="020B0600000101010101" pitchFamily="34" charset="-127"/>
                <a:ea typeface="Gulim" panose="020B0600000101010101" pitchFamily="34" charset="-127"/>
              </a:rPr>
              <a:t>National Trademarks / Int. Reg.:</a:t>
            </a:r>
            <a:r>
              <a:rPr lang="fr-FR" sz="2000" b="1" dirty="0">
                <a:solidFill>
                  <a:srgbClr val="000000"/>
                </a:solidFill>
                <a:latin typeface="Gulim" panose="020B0600000101010101" pitchFamily="34" charset="-127"/>
                <a:ea typeface="Gulim" panose="020B0600000101010101" pitchFamily="34" charset="-127"/>
              </a:rPr>
              <a:t> - as above </a:t>
            </a:r>
            <a:r>
              <a:rPr lang="mr-IN" sz="2000" b="1" dirty="0">
                <a:solidFill>
                  <a:srgbClr val="000000"/>
                </a:solidFill>
                <a:latin typeface="Gulim" panose="020B0600000101010101" pitchFamily="34" charset="-127"/>
                <a:ea typeface="Gulim" panose="020B0600000101010101" pitchFamily="34" charset="-127"/>
              </a:rPr>
              <a:t>–</a:t>
            </a:r>
            <a:endParaRPr lang="fr-FR" sz="2000" b="1" dirty="0">
              <a:solidFill>
                <a:srgbClr val="000000"/>
              </a:solidFill>
              <a:latin typeface="Gulim" panose="020B0600000101010101" pitchFamily="34" charset="-127"/>
              <a:ea typeface="Gulim" panose="020B0600000101010101" pitchFamily="34" charset="-127"/>
            </a:endParaRPr>
          </a:p>
          <a:p>
            <a:r>
              <a:rPr lang="fr-FR" sz="2000" b="1" u="sng" dirty="0">
                <a:solidFill>
                  <a:srgbClr val="000000"/>
                </a:solidFill>
                <a:latin typeface="Gulim" panose="020B0600000101010101" pitchFamily="34" charset="-127"/>
                <a:ea typeface="Gulim" panose="020B0600000101010101" pitchFamily="34" charset="-127"/>
              </a:rPr>
              <a:t>Design Infringement:</a:t>
            </a:r>
            <a:r>
              <a:rPr lang="fr-FR" sz="2000" b="1" dirty="0">
                <a:solidFill>
                  <a:srgbClr val="000000"/>
                </a:solidFill>
                <a:latin typeface="Gulim" panose="020B0600000101010101" pitchFamily="34" charset="-127"/>
                <a:ea typeface="Gulim" panose="020B0600000101010101" pitchFamily="34" charset="-127"/>
              </a:rPr>
              <a:t> </a:t>
            </a:r>
            <a:r>
              <a:rPr lang="fr-FR" sz="2000" b="1" dirty="0">
                <a:solidFill>
                  <a:srgbClr val="FF0000"/>
                </a:solidFill>
                <a:latin typeface="Gulim" panose="020B0600000101010101" pitchFamily="34" charset="-127"/>
                <a:ea typeface="Gulim" panose="020B0600000101010101" pitchFamily="34" charset="-127"/>
              </a:rPr>
              <a:t>- same as Union Trademarks </a:t>
            </a:r>
            <a:r>
              <a:rPr lang="mr-IN" sz="2000" b="1" dirty="0">
                <a:solidFill>
                  <a:srgbClr val="FF0000"/>
                </a:solidFill>
                <a:latin typeface="Gulim" panose="020B0600000101010101" pitchFamily="34" charset="-127"/>
                <a:ea typeface="Gulim" panose="020B0600000101010101" pitchFamily="34" charset="-127"/>
              </a:rPr>
              <a:t>–</a:t>
            </a:r>
            <a:r>
              <a:rPr lang="fr-FR" sz="2000" b="1" dirty="0">
                <a:solidFill>
                  <a:srgbClr val="FF0000"/>
                </a:solidFill>
                <a:latin typeface="Gulim" panose="020B0600000101010101" pitchFamily="34" charset="-127"/>
                <a:ea typeface="Gulim" panose="020B0600000101010101" pitchFamily="34" charset="-127"/>
              </a:rPr>
              <a:t> </a:t>
            </a:r>
            <a:r>
              <a:rPr lang="fr-FR" sz="2000" dirty="0">
                <a:latin typeface="Gulim" panose="020B0600000101010101" pitchFamily="34" charset="-127"/>
                <a:ea typeface="Gulim" panose="020B0600000101010101" pitchFamily="34" charset="-127"/>
              </a:rPr>
              <a:t>(ECJ of 27.9.2017 </a:t>
            </a:r>
            <a:r>
              <a:rPr lang="mr-IN" sz="2000" dirty="0">
                <a:latin typeface="Gulim" panose="020B0600000101010101" pitchFamily="34" charset="-127"/>
                <a:ea typeface="Gulim" panose="020B0600000101010101" pitchFamily="34" charset="-127"/>
              </a:rPr>
              <a:t>–</a:t>
            </a:r>
            <a:r>
              <a:rPr lang="fr-FR" sz="2000" dirty="0">
                <a:latin typeface="Gulim" panose="020B0600000101010101" pitchFamily="34" charset="-127"/>
                <a:ea typeface="Gulim" panose="020B0600000101010101" pitchFamily="34" charset="-127"/>
              </a:rPr>
              <a:t> C-24/16)</a:t>
            </a:r>
          </a:p>
          <a:p>
            <a:r>
              <a:rPr lang="fr-FR" sz="2000" b="1" u="sng" dirty="0">
                <a:solidFill>
                  <a:srgbClr val="000000"/>
                </a:solidFill>
                <a:latin typeface="Gulim" panose="020B0600000101010101" pitchFamily="34" charset="-127"/>
                <a:ea typeface="Gulim" panose="020B0600000101010101" pitchFamily="34" charset="-127"/>
              </a:rPr>
              <a:t>Right to Privacy (e.g. on the internet):</a:t>
            </a:r>
            <a:r>
              <a:rPr lang="fr-FR" sz="2000" b="1" dirty="0">
                <a:solidFill>
                  <a:srgbClr val="000000"/>
                </a:solidFill>
                <a:latin typeface="Gulim" panose="020B0600000101010101" pitchFamily="34" charset="-127"/>
                <a:ea typeface="Gulim" panose="020B0600000101010101" pitchFamily="34" charset="-127"/>
              </a:rPr>
              <a:t> - as above </a:t>
            </a:r>
            <a:r>
              <a:rPr lang="mr-IN" sz="2000" b="1" dirty="0">
                <a:solidFill>
                  <a:srgbClr val="000000"/>
                </a:solidFill>
                <a:latin typeface="Gulim" panose="020B0600000101010101" pitchFamily="34" charset="-127"/>
                <a:ea typeface="Gulim" panose="020B0600000101010101" pitchFamily="34" charset="-127"/>
              </a:rPr>
              <a:t>–</a:t>
            </a:r>
            <a:r>
              <a:rPr lang="fr-FR" sz="2000" b="1" dirty="0">
                <a:solidFill>
                  <a:srgbClr val="000000"/>
                </a:solidFill>
                <a:latin typeface="Gulim" panose="020B0600000101010101" pitchFamily="34" charset="-127"/>
                <a:ea typeface="Gulim" panose="020B0600000101010101" pitchFamily="34" charset="-127"/>
              </a:rPr>
              <a:t> </a:t>
            </a:r>
            <a:r>
              <a:rPr lang="fr-FR" sz="2000" dirty="0">
                <a:latin typeface="Gulim" panose="020B0600000101010101" pitchFamily="34" charset="-127"/>
                <a:ea typeface="Gulim" panose="020B0600000101010101" pitchFamily="34" charset="-127"/>
              </a:rPr>
              <a:t>(</a:t>
            </a:r>
            <a:r>
              <a:rPr lang="de-DE" sz="2000" dirty="0">
                <a:latin typeface="Gulim" panose="020B0600000101010101" pitchFamily="34" charset="-127"/>
                <a:ea typeface="Gulim" panose="020B0600000101010101" pitchFamily="34" charset="-127"/>
              </a:rPr>
              <a:t>ECJ of</a:t>
            </a:r>
            <a:r>
              <a:rPr lang="de-DE" sz="2000">
                <a:latin typeface="Gulim" panose="020B0600000101010101" pitchFamily="34" charset="-127"/>
                <a:ea typeface="Gulim" panose="020B0600000101010101" pitchFamily="34" charset="-127"/>
              </a:rPr>
              <a:t> 17.10.2017 – C-194/16 – „Bolagsupplysningen“)</a:t>
            </a:r>
            <a:endParaRPr lang="fr-FR" sz="2000" dirty="0">
              <a:latin typeface="Gulim" panose="020B0600000101010101" pitchFamily="34" charset="-127"/>
              <a:ea typeface="Gulim" panose="020B0600000101010101" pitchFamily="34" charset="-127"/>
            </a:endParaRPr>
          </a:p>
        </p:txBody>
      </p:sp>
      <p:sp>
        <p:nvSpPr>
          <p:cNvPr id="4" name="Espace réservé de la date 3">
            <a:extLst>
              <a:ext uri="{FF2B5EF4-FFF2-40B4-BE49-F238E27FC236}">
                <a16:creationId xmlns=""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5</a:t>
            </a:fld>
            <a:endParaRPr lang="fr-FR"/>
          </a:p>
        </p:txBody>
      </p:sp>
      <p:sp>
        <p:nvSpPr>
          <p:cNvPr id="8" name="Titre 7">
            <a:extLst>
              <a:ext uri="{FF2B5EF4-FFF2-40B4-BE49-F238E27FC236}">
                <a16:creationId xmlns="" xmlns:a16="http://schemas.microsoft.com/office/drawing/2014/main" id="{1599F9A1-B5E4-4203-9043-B395AA1804E8}"/>
              </a:ext>
            </a:extLst>
          </p:cNvPr>
          <p:cNvSpPr>
            <a:spLocks noGrp="1"/>
          </p:cNvSpPr>
          <p:nvPr>
            <p:ph type="title"/>
          </p:nvPr>
        </p:nvSpPr>
        <p:spPr/>
        <p:txBody>
          <a:bodyPr>
            <a:normAutofit fontScale="90000"/>
          </a:bodyPr>
          <a:lstStyle/>
          <a:p>
            <a:r>
              <a:rPr lang="fr-FR" dirty="0"/>
              <a:t>Where to sue an infringer in case of IP infringement – a simple rule becomes difficult</a:t>
            </a:r>
          </a:p>
        </p:txBody>
      </p:sp>
      <p:pic>
        <p:nvPicPr>
          <p:cNvPr id="9" name="Bild 8" descr="v_boetticher_logo_CMYK"/>
          <p:cNvPicPr/>
          <p:nvPr/>
        </p:nvPicPr>
        <p:blipFill>
          <a:blip r:embed="rId2">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1855170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marL="0" indent="0">
              <a:buNone/>
            </a:pPr>
            <a:r>
              <a:rPr lang="fr-FR" sz="2000" b="1" u="sng" dirty="0" err="1">
                <a:latin typeface="Gulim" panose="020B0600000101010101" pitchFamily="34" charset="-127"/>
                <a:ea typeface="Gulim" panose="020B0600000101010101" pitchFamily="34" charset="-127"/>
              </a:rPr>
              <a:t>Practical Consequences:</a:t>
            </a:r>
            <a:endParaRPr lang="fr-FR" sz="2000" b="1" dirty="0" err="1">
              <a:latin typeface="Gulim" panose="020B0600000101010101" pitchFamily="34" charset="-127"/>
              <a:ea typeface="Gulim" panose="020B0600000101010101" pitchFamily="34" charset="-127"/>
            </a:endParaRPr>
          </a:p>
          <a:p>
            <a:pPr marL="0" indent="0">
              <a:buNone/>
            </a:pPr>
            <a:endParaRPr lang="fr-FR" sz="2000" b="1" dirty="0" err="1">
              <a:latin typeface="Gulim" panose="020B0600000101010101" pitchFamily="34" charset="-127"/>
              <a:ea typeface="Gulim" panose="020B0600000101010101" pitchFamily="34" charset="-127"/>
            </a:endParaRPr>
          </a:p>
          <a:p>
            <a:r>
              <a:rPr lang="fr-FR" sz="2000" b="1" dirty="0" err="1">
                <a:latin typeface="Gulim" panose="020B0600000101010101" pitchFamily="34" charset="-127"/>
                <a:ea typeface="Gulim" panose="020B0600000101010101" pitchFamily="34" charset="-127"/>
              </a:rPr>
              <a:t>Litigation in the IT sector today often focuses rather on trademark (e.g. Microsoft cases) or design infringement (Apple vs. Samsung vs. Motorola), rather than copyright. This approach in the future will have to be assessed carefully, because it might result in losing a more convenient forum</a:t>
            </a:r>
          </a:p>
          <a:p>
            <a:r>
              <a:rPr lang="fr-FR" sz="2000" b="1" dirty="0">
                <a:latin typeface="Gulim" panose="020B0600000101010101" pitchFamily="34" charset="-127"/>
                <a:ea typeface="Gulim" panose="020B0600000101010101" pitchFamily="34" charset="-127"/>
              </a:rPr>
              <a:t>Websites in local language and e-mails sent to the (local) purchaser do not constitute a forum for Union trademark infringement</a:t>
            </a:r>
          </a:p>
          <a:p>
            <a:r>
              <a:rPr lang="fr-FR" sz="2000" b="1" dirty="0">
                <a:latin typeface="Gulim" panose="020B0600000101010101" pitchFamily="34" charset="-127"/>
                <a:ea typeface="Gulim" panose="020B0600000101010101" pitchFamily="34" charset="-127"/>
              </a:rPr>
              <a:t>Unfortunately, many companies let their national trademarks lapse due to parallel Union marks </a:t>
            </a:r>
            <a:r>
              <a:rPr lang="mr-IN" sz="2000" b="1" dirty="0">
                <a:latin typeface="Gulim" panose="020B0600000101010101" pitchFamily="34" charset="-127"/>
                <a:ea typeface="Gulim" panose="020B0600000101010101" pitchFamily="34" charset="-127"/>
              </a:rPr>
              <a:t>…</a:t>
            </a:r>
            <a:r>
              <a:rPr lang="de-DE" sz="2000" b="1" dirty="0">
                <a:latin typeface="Gulim" panose="020B0600000101010101" pitchFamily="34" charset="-127"/>
                <a:ea typeface="Gulim" panose="020B0600000101010101" pitchFamily="34" charset="-127"/>
              </a:rPr>
              <a:t>.</a:t>
            </a:r>
            <a:endParaRPr lang="fr-FR" sz="2000" b="1" dirty="0">
              <a:latin typeface="Gulim" panose="020B0600000101010101" pitchFamily="34" charset="-127"/>
              <a:ea typeface="Gulim" panose="020B0600000101010101" pitchFamily="34" charset="-127"/>
            </a:endParaRPr>
          </a:p>
        </p:txBody>
      </p:sp>
      <p:sp>
        <p:nvSpPr>
          <p:cNvPr id="4" name="Espace réservé de la date 3">
            <a:extLst>
              <a:ext uri="{FF2B5EF4-FFF2-40B4-BE49-F238E27FC236}">
                <a16:creationId xmlns=""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6</a:t>
            </a:fld>
            <a:endParaRPr lang="fr-FR"/>
          </a:p>
        </p:txBody>
      </p:sp>
      <p:sp>
        <p:nvSpPr>
          <p:cNvPr id="8" name="Titre 7">
            <a:extLst>
              <a:ext uri="{FF2B5EF4-FFF2-40B4-BE49-F238E27FC236}">
                <a16:creationId xmlns="" xmlns:a16="http://schemas.microsoft.com/office/drawing/2014/main" id="{1599F9A1-B5E4-4203-9043-B395AA1804E8}"/>
              </a:ext>
            </a:extLst>
          </p:cNvPr>
          <p:cNvSpPr>
            <a:spLocks noGrp="1"/>
          </p:cNvSpPr>
          <p:nvPr>
            <p:ph type="title"/>
          </p:nvPr>
        </p:nvSpPr>
        <p:spPr/>
        <p:txBody>
          <a:bodyPr>
            <a:normAutofit fontScale="90000"/>
          </a:bodyPr>
          <a:lstStyle/>
          <a:p>
            <a:r>
              <a:rPr lang="fr-FR" dirty="0"/>
              <a:t>Where to sue an infringer in case of IP infringement – a simple rule becomes difficult</a:t>
            </a:r>
          </a:p>
        </p:txBody>
      </p:sp>
      <p:pic>
        <p:nvPicPr>
          <p:cNvPr id="9" name="Bild 8" descr="v_boetticher_logo_CMYK"/>
          <p:cNvPicPr/>
          <p:nvPr/>
        </p:nvPicPr>
        <p:blipFill>
          <a:blip r:embed="rId2">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spTree>
    <p:extLst>
      <p:ext uri="{BB962C8B-B14F-4D97-AF65-F5344CB8AC3E}">
        <p14:creationId xmlns:p14="http://schemas.microsoft.com/office/powerpoint/2010/main" val="1747829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endParaRPr lang="fr-FR" sz="2000" dirty="0" err="1">
              <a:latin typeface="Gulim" panose="020B0600000101010101" pitchFamily="34" charset="-127"/>
              <a:ea typeface="Gulim" panose="020B0600000101010101" pitchFamily="34" charset="-127"/>
            </a:endParaRPr>
          </a:p>
          <a:p>
            <a:pPr marL="0" indent="0" algn="just">
              <a:buNone/>
            </a:pPr>
            <a:endParaRPr lang="fr-FR" sz="2000" dirty="0" err="1">
              <a:latin typeface="Gulim" panose="020B0600000101010101" pitchFamily="34" charset="-127"/>
              <a:ea typeface="Gulim" panose="020B0600000101010101" pitchFamily="34" charset="-127"/>
            </a:endParaRPr>
          </a:p>
        </p:txBody>
      </p:sp>
      <p:sp>
        <p:nvSpPr>
          <p:cNvPr id="4" name="Espace réservé de la date 3">
            <a:extLst>
              <a:ext uri="{FF2B5EF4-FFF2-40B4-BE49-F238E27FC236}">
                <a16:creationId xmlns="" xmlns:a16="http://schemas.microsoft.com/office/drawing/2014/main" id="{04205861-FA81-4E5D-9101-3ED3328E8469}"/>
              </a:ext>
            </a:extLst>
          </p:cNvPr>
          <p:cNvSpPr>
            <a:spLocks noGrp="1"/>
          </p:cNvSpPr>
          <p:nvPr>
            <p:ph type="dt" sz="half" idx="10"/>
          </p:nvPr>
        </p:nvSpPr>
        <p:spPr/>
        <p:txBody>
          <a:bodyPr/>
          <a:lstStyle/>
          <a:p>
            <a:r>
              <a:rPr lang="fr-FR"/>
              <a:t>Paris 2018</a:t>
            </a:r>
            <a:endParaRPr lang="fr-FR" dirty="0"/>
          </a:p>
        </p:txBody>
      </p:sp>
      <p:sp>
        <p:nvSpPr>
          <p:cNvPr id="5" name="Espace réservé du pied de page 4">
            <a:extLst>
              <a:ext uri="{FF2B5EF4-FFF2-40B4-BE49-F238E27FC236}">
                <a16:creationId xmlns="" xmlns:a16="http://schemas.microsoft.com/office/drawing/2014/main" id="{9F0F0FF4-F08B-4162-9F70-FB5DB2A672B7}"/>
              </a:ext>
            </a:extLst>
          </p:cNvPr>
          <p:cNvSpPr>
            <a:spLocks noGrp="1"/>
          </p:cNvSpPr>
          <p:nvPr>
            <p:ph type="ftr" sz="quarter" idx="11"/>
          </p:nvPr>
        </p:nvSpPr>
        <p:spPr/>
        <p:txBody>
          <a:bodyPr/>
          <a:lstStyle/>
          <a:p>
            <a:r>
              <a:rPr lang="fr-FR"/>
              <a:t>I The Next Tech Law Revolution I</a:t>
            </a:r>
            <a:endParaRPr lang="fr-FR" dirty="0"/>
          </a:p>
        </p:txBody>
      </p:sp>
      <p:sp>
        <p:nvSpPr>
          <p:cNvPr id="6" name="Espace réservé du numéro de diapositive 5">
            <a:extLst>
              <a:ext uri="{FF2B5EF4-FFF2-40B4-BE49-F238E27FC236}">
                <a16:creationId xmlns="" xmlns:a16="http://schemas.microsoft.com/office/drawing/2014/main" id="{74CDF495-2F3E-4767-B6B9-0C96EB1E75DD}"/>
              </a:ext>
            </a:extLst>
          </p:cNvPr>
          <p:cNvSpPr>
            <a:spLocks noGrp="1"/>
          </p:cNvSpPr>
          <p:nvPr>
            <p:ph type="sldNum" sz="quarter" idx="12"/>
          </p:nvPr>
        </p:nvSpPr>
        <p:spPr/>
        <p:txBody>
          <a:bodyPr/>
          <a:lstStyle/>
          <a:p>
            <a:fld id="{DE8468DB-4243-4B31-BCEA-CCDEAA782BAE}" type="slidenum">
              <a:rPr lang="fr-FR" smtClean="0"/>
              <a:pPr/>
              <a:t>7</a:t>
            </a:fld>
            <a:endParaRPr lang="fr-FR"/>
          </a:p>
        </p:txBody>
      </p:sp>
      <p:sp>
        <p:nvSpPr>
          <p:cNvPr id="8" name="Titre 7">
            <a:extLst>
              <a:ext uri="{FF2B5EF4-FFF2-40B4-BE49-F238E27FC236}">
                <a16:creationId xmlns="" xmlns:a16="http://schemas.microsoft.com/office/drawing/2014/main" id="{1599F9A1-B5E4-4203-9043-B395AA1804E8}"/>
              </a:ext>
            </a:extLst>
          </p:cNvPr>
          <p:cNvSpPr>
            <a:spLocks noGrp="1"/>
          </p:cNvSpPr>
          <p:nvPr>
            <p:ph type="title"/>
          </p:nvPr>
        </p:nvSpPr>
        <p:spPr/>
        <p:txBody>
          <a:bodyPr>
            <a:normAutofit fontScale="90000"/>
          </a:bodyPr>
          <a:lstStyle/>
          <a:p>
            <a:r>
              <a:rPr lang="fr-FR" dirty="0"/>
              <a:t>Where to sue an infringer in case of IP infringement – a simple rule becomes difficult</a:t>
            </a:r>
          </a:p>
        </p:txBody>
      </p:sp>
      <p:pic>
        <p:nvPicPr>
          <p:cNvPr id="9" name="Bild 8" descr="v_boetticher_logo_CMYK"/>
          <p:cNvPicPr/>
          <p:nvPr/>
        </p:nvPicPr>
        <p:blipFill>
          <a:blip r:embed="rId2">
            <a:extLst>
              <a:ext uri="{28A0092B-C50C-407E-A947-70E740481C1C}">
                <a14:useLocalDpi xmlns:a14="http://schemas.microsoft.com/office/drawing/2010/main" val="0"/>
              </a:ext>
            </a:extLst>
          </a:blip>
          <a:srcRect/>
          <a:stretch>
            <a:fillRect/>
          </a:stretch>
        </p:blipFill>
        <p:spPr bwMode="auto">
          <a:xfrm>
            <a:off x="9394734" y="6299012"/>
            <a:ext cx="1524000" cy="312420"/>
          </a:xfrm>
          <a:prstGeom prst="rect">
            <a:avLst/>
          </a:prstGeom>
          <a:noFill/>
          <a:ln>
            <a:noFill/>
          </a:ln>
        </p:spPr>
      </p:pic>
      <p:pic>
        <p:nvPicPr>
          <p:cNvPr id="10" name="Bildplatzhalter 7" descr="Brandi-Dohrn2.tif"/>
          <p:cNvPicPr>
            <a:picLocks noChangeAspect="1"/>
          </p:cNvPicPr>
          <p:nvPr/>
        </p:nvPicPr>
        <p:blipFill>
          <a:blip r:embed="rId3">
            <a:extLst>
              <a:ext uri="{28A0092B-C50C-407E-A947-70E740481C1C}">
                <a14:useLocalDpi xmlns:a14="http://schemas.microsoft.com/office/drawing/2010/main" val="0"/>
              </a:ext>
            </a:extLst>
          </a:blip>
          <a:srcRect l="6480" r="6480"/>
          <a:stretch>
            <a:fillRect/>
          </a:stretch>
        </p:blipFill>
        <p:spPr bwMode="auto">
          <a:xfrm>
            <a:off x="0" y="1600200"/>
            <a:ext cx="27003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449272" y="1693429"/>
            <a:ext cx="7745183" cy="4093429"/>
          </a:xfrm>
          <a:prstGeom prst="rect">
            <a:avLst/>
          </a:prstGeom>
          <a:noFill/>
        </p:spPr>
        <p:txBody>
          <a:bodyPr wrap="square" rtlCol="0">
            <a:spAutoFit/>
          </a:bodyPr>
          <a:lstStyle/>
          <a:p>
            <a:pPr lvl="0" algn="r" fontAlgn="base">
              <a:spcBef>
                <a:spcPct val="0"/>
              </a:spcBef>
              <a:spcAft>
                <a:spcPct val="0"/>
              </a:spcAft>
              <a:defRPr/>
            </a:pPr>
            <a:r>
              <a:rPr lang="de-DE" sz="7200" kern="0" spc="150" dirty="0">
                <a:ln w="11430"/>
                <a:effectLst>
                  <a:outerShdw blurRad="25400" algn="tl" rotWithShape="0">
                    <a:srgbClr val="000000">
                      <a:alpha val="43000"/>
                    </a:srgbClr>
                  </a:outerShdw>
                </a:effectLst>
                <a:latin typeface="Arial Bold"/>
                <a:cs typeface="Arial Bold"/>
              </a:rPr>
              <a:t>Thank you!</a:t>
            </a:r>
            <a:endParaRPr lang="de-DE" sz="2400" kern="0" spc="150" dirty="0">
              <a:ln w="11430"/>
              <a:effectLst>
                <a:outerShdw blurRad="25400" algn="tl" rotWithShape="0">
                  <a:srgbClr val="000000">
                    <a:alpha val="43000"/>
                  </a:srgbClr>
                </a:outerShdw>
              </a:effectLst>
              <a:latin typeface="Arial Bold"/>
              <a:cs typeface="Arial Bold"/>
            </a:endParaRPr>
          </a:p>
          <a:p>
            <a:pPr lvl="0" algn="r" fontAlgn="base">
              <a:spcBef>
                <a:spcPct val="0"/>
              </a:spcBef>
              <a:spcAft>
                <a:spcPct val="0"/>
              </a:spcAft>
              <a:defRPr/>
            </a:pPr>
            <a:endParaRPr lang="de-DE" sz="2400" kern="0" spc="150" dirty="0">
              <a:ln w="11430"/>
              <a:effectLst>
                <a:outerShdw blurRad="25400" algn="tl" rotWithShape="0">
                  <a:srgbClr val="000000">
                    <a:alpha val="43000"/>
                  </a:srgbClr>
                </a:outerShdw>
              </a:effectLst>
              <a:latin typeface="Arial Bold"/>
              <a:cs typeface="Arial Bold"/>
            </a:endParaRPr>
          </a:p>
          <a:p>
            <a:pPr lvl="0" algn="r" fontAlgn="base">
              <a:spcBef>
                <a:spcPct val="0"/>
              </a:spcBef>
              <a:spcAft>
                <a:spcPct val="0"/>
              </a:spcAft>
              <a:defRPr/>
            </a:pPr>
            <a:r>
              <a:rPr lang="de-DE" sz="2000" b="1" kern="0" spc="150" dirty="0">
                <a:ln w="11430"/>
                <a:effectLst>
                  <a:outerShdw blurRad="25400" algn="tl" rotWithShape="0">
                    <a:srgbClr val="000000">
                      <a:alpha val="43000"/>
                    </a:srgbClr>
                  </a:outerShdw>
                </a:effectLst>
                <a:latin typeface="Arial"/>
                <a:cs typeface="Arial"/>
              </a:rPr>
              <a:t>					Dr. Anselm Brandi-</a:t>
            </a:r>
            <a:r>
              <a:rPr lang="de-DE" sz="2000" b="1" kern="0" spc="150" dirty="0" err="1">
                <a:ln w="11430"/>
                <a:effectLst>
                  <a:outerShdw blurRad="25400" algn="tl" rotWithShape="0">
                    <a:srgbClr val="000000">
                      <a:alpha val="43000"/>
                    </a:srgbClr>
                  </a:outerShdw>
                </a:effectLst>
                <a:latin typeface="Arial"/>
                <a:cs typeface="Arial"/>
              </a:rPr>
              <a:t>Dohrn</a:t>
            </a:r>
            <a:r>
              <a:rPr lang="de-DE" sz="2000" b="1" kern="0" spc="150" dirty="0">
                <a:ln w="11430"/>
                <a:effectLst>
                  <a:outerShdw blurRad="25400" algn="tl" rotWithShape="0">
                    <a:srgbClr val="000000">
                      <a:alpha val="43000"/>
                    </a:srgbClr>
                  </a:outerShdw>
                </a:effectLst>
                <a:latin typeface="Arial"/>
                <a:cs typeface="Arial"/>
              </a:rPr>
              <a:t>, </a:t>
            </a:r>
            <a:r>
              <a:rPr lang="de-DE" sz="2000" b="1" kern="0" spc="150" dirty="0" err="1">
                <a:ln w="11430"/>
                <a:effectLst>
                  <a:outerShdw blurRad="25400" algn="tl" rotWithShape="0">
                    <a:srgbClr val="000000">
                      <a:alpha val="43000"/>
                    </a:srgbClr>
                  </a:outerShdw>
                </a:effectLst>
                <a:latin typeface="Arial"/>
                <a:cs typeface="Arial"/>
              </a:rPr>
              <a:t>maître</a:t>
            </a:r>
            <a:r>
              <a:rPr lang="de-DE" sz="2000" b="1" kern="0" spc="150" dirty="0">
                <a:ln w="11430"/>
                <a:effectLst>
                  <a:outerShdw blurRad="25400" algn="tl" rotWithShape="0">
                    <a:srgbClr val="000000">
                      <a:alpha val="43000"/>
                    </a:srgbClr>
                  </a:outerShdw>
                </a:effectLst>
                <a:latin typeface="Arial"/>
                <a:cs typeface="Arial"/>
              </a:rPr>
              <a:t> en </a:t>
            </a:r>
            <a:r>
              <a:rPr lang="de-DE" sz="2000" b="1" kern="0" spc="150" dirty="0" err="1">
                <a:ln w="11430"/>
                <a:effectLst>
                  <a:outerShdw blurRad="25400" algn="tl" rotWithShape="0">
                    <a:srgbClr val="000000">
                      <a:alpha val="43000"/>
                    </a:srgbClr>
                  </a:outerShdw>
                </a:effectLst>
                <a:latin typeface="Arial"/>
                <a:cs typeface="Arial"/>
              </a:rPr>
              <a:t>droit</a:t>
            </a:r>
            <a:endParaRPr lang="de-DE" sz="2000" b="1" kern="0" spc="150" dirty="0">
              <a:ln w="11430"/>
              <a:effectLst>
                <a:outerShdw blurRad="25400" algn="tl" rotWithShape="0">
                  <a:srgbClr val="000000">
                    <a:alpha val="43000"/>
                  </a:srgbClr>
                </a:outerShdw>
              </a:effectLst>
              <a:latin typeface="Arial"/>
              <a:cs typeface="Arial"/>
            </a:endParaRPr>
          </a:p>
          <a:p>
            <a:pPr lvl="0" algn="r" fontAlgn="base">
              <a:spcBef>
                <a:spcPct val="0"/>
              </a:spcBef>
              <a:spcAft>
                <a:spcPct val="0"/>
              </a:spcAft>
              <a:defRPr/>
            </a:pPr>
            <a:r>
              <a:rPr lang="de-DE" kern="0" spc="150" dirty="0">
                <a:ln w="11430"/>
                <a:effectLst>
                  <a:outerShdw blurRad="25400" algn="tl" rotWithShape="0">
                    <a:srgbClr val="000000">
                      <a:alpha val="43000"/>
                    </a:srgbClr>
                  </a:outerShdw>
                </a:effectLst>
                <a:latin typeface="Arial"/>
                <a:cs typeface="Arial"/>
              </a:rPr>
              <a:t>							Fachanwalt für Gewerblichen Rechtsschutz</a:t>
            </a:r>
          </a:p>
          <a:p>
            <a:pPr lvl="0" algn="r" fontAlgn="base">
              <a:spcBef>
                <a:spcPct val="0"/>
              </a:spcBef>
              <a:spcAft>
                <a:spcPct val="0"/>
              </a:spcAft>
              <a:defRPr/>
            </a:pPr>
            <a:r>
              <a:rPr lang="de-DE" i="1" kern="0" spc="150" dirty="0">
                <a:ln w="11430"/>
                <a:effectLst>
                  <a:outerShdw blurRad="25400" algn="tl" rotWithShape="0">
                    <a:srgbClr val="000000">
                      <a:alpha val="43000"/>
                    </a:srgbClr>
                  </a:outerShdw>
                </a:effectLst>
                <a:latin typeface="Arial"/>
                <a:cs typeface="Arial"/>
              </a:rPr>
              <a:t>				Certified Licensing Professional (CLP)</a:t>
            </a:r>
          </a:p>
          <a:p>
            <a:pPr lvl="0" algn="r" fontAlgn="base">
              <a:spcBef>
                <a:spcPct val="0"/>
              </a:spcBef>
              <a:spcAft>
                <a:spcPct val="0"/>
              </a:spcAft>
              <a:defRPr/>
            </a:pPr>
            <a:r>
              <a:rPr lang="de-DE" kern="0" spc="150" dirty="0" err="1">
                <a:ln w="11430"/>
                <a:effectLst>
                  <a:outerShdw blurRad="25400" algn="tl" rotWithShape="0">
                    <a:srgbClr val="000000">
                      <a:alpha val="43000"/>
                    </a:srgbClr>
                  </a:outerShdw>
                </a:effectLst>
                <a:latin typeface="Arial"/>
                <a:cs typeface="Arial"/>
              </a:rPr>
              <a:t>Adjunct professor at the Hasso-Plattner-Institute</a:t>
            </a:r>
            <a:br>
              <a:rPr lang="de-DE" kern="0" spc="150" dirty="0" err="1">
                <a:ln w="11430"/>
                <a:effectLst>
                  <a:outerShdw blurRad="25400" algn="tl" rotWithShape="0">
                    <a:srgbClr val="000000">
                      <a:alpha val="43000"/>
                    </a:srgbClr>
                  </a:outerShdw>
                </a:effectLst>
                <a:latin typeface="Arial"/>
                <a:cs typeface="Arial"/>
              </a:rPr>
            </a:br>
            <a:r>
              <a:rPr lang="de-DE" kern="0" spc="150" dirty="0" err="1">
                <a:ln w="11430"/>
                <a:effectLst>
                  <a:outerShdw blurRad="25400" algn="tl" rotWithShape="0">
                    <a:srgbClr val="000000">
                      <a:alpha val="43000"/>
                    </a:srgbClr>
                  </a:outerShdw>
                </a:effectLst>
                <a:latin typeface="Arial"/>
                <a:cs typeface="Arial"/>
              </a:rPr>
              <a:t>(University of Potsdam)</a:t>
            </a:r>
            <a:endParaRPr lang="de-DE" kern="0" spc="150" dirty="0">
              <a:ln w="11430"/>
              <a:effectLst>
                <a:outerShdw blurRad="25400" algn="tl" rotWithShape="0">
                  <a:srgbClr val="000000">
                    <a:alpha val="43000"/>
                  </a:srgbClr>
                </a:outerShdw>
              </a:effectLst>
              <a:latin typeface="Arial"/>
              <a:cs typeface="Arial"/>
            </a:endParaRPr>
          </a:p>
          <a:p>
            <a:pPr lvl="0" algn="r" fontAlgn="base">
              <a:spcBef>
                <a:spcPct val="0"/>
              </a:spcBef>
              <a:spcAft>
                <a:spcPct val="0"/>
              </a:spcAft>
              <a:defRPr/>
            </a:pPr>
            <a:endParaRPr lang="de-DE" kern="0" spc="150" dirty="0">
              <a:ln w="11430"/>
              <a:effectLst>
                <a:outerShdw blurRad="25400" algn="tl" rotWithShape="0">
                  <a:srgbClr val="000000">
                    <a:alpha val="43000"/>
                  </a:srgbClr>
                </a:outerShdw>
              </a:effectLst>
              <a:latin typeface="Arial"/>
              <a:cs typeface="Arial"/>
            </a:endParaRPr>
          </a:p>
          <a:p>
            <a:pPr lvl="0" algn="r" fontAlgn="base">
              <a:spcBef>
                <a:spcPct val="0"/>
              </a:spcBef>
              <a:spcAft>
                <a:spcPct val="0"/>
              </a:spcAft>
              <a:defRPr/>
            </a:pPr>
            <a:r>
              <a:rPr lang="de-DE" kern="0" spc="150" dirty="0">
                <a:ln w="11430"/>
                <a:effectLst>
                  <a:outerShdw blurRad="25400" algn="tl" rotWithShape="0">
                    <a:srgbClr val="000000">
                      <a:alpha val="43000"/>
                    </a:srgbClr>
                  </a:outerShdw>
                </a:effectLst>
                <a:latin typeface="Arial"/>
                <a:cs typeface="Arial"/>
              </a:rPr>
              <a:t>abrandi-dohrn@boetticher.com</a:t>
            </a:r>
          </a:p>
          <a:p>
            <a:pPr lvl="0" algn="r" fontAlgn="base">
              <a:spcBef>
                <a:spcPct val="0"/>
              </a:spcBef>
              <a:spcAft>
                <a:spcPct val="0"/>
              </a:spcAft>
              <a:defRPr/>
            </a:pPr>
            <a:r>
              <a:rPr lang="de-DE" kern="0" spc="150" dirty="0">
                <a:ln w="11430"/>
                <a:effectLst>
                  <a:outerShdw blurRad="25400" algn="tl" rotWithShape="0">
                    <a:srgbClr val="000000">
                      <a:alpha val="43000"/>
                    </a:srgbClr>
                  </a:outerShdw>
                </a:effectLst>
                <a:latin typeface="Arial"/>
                <a:cs typeface="Arial"/>
              </a:rPr>
              <a:t>Tel.: +49-30-61 68 94 03</a:t>
            </a:r>
          </a:p>
        </p:txBody>
      </p:sp>
    </p:spTree>
    <p:extLst>
      <p:ext uri="{BB962C8B-B14F-4D97-AF65-F5344CB8AC3E}">
        <p14:creationId xmlns:p14="http://schemas.microsoft.com/office/powerpoint/2010/main" val="26138344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526</Words>
  <Application>Microsoft Macintosh PowerPoint</Application>
  <PresentationFormat>Benutzerdefiniert</PresentationFormat>
  <Paragraphs>67</Paragraphs>
  <Slides>7</Slides>
  <Notes>0</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Thème Office</vt:lpstr>
      <vt:lpstr>PowerPoint-Präsentation</vt:lpstr>
      <vt:lpstr>PowerPoint-Präsentation</vt:lpstr>
      <vt:lpstr>Where to sue an infringer in case of IP infringement – a simple rule becomes difficult</vt:lpstr>
      <vt:lpstr>Where to sue an infringer in case of IP infringement – a simple rule becomes difficult</vt:lpstr>
      <vt:lpstr>Where to sue an infringer in case of IP infringement – a simple rule becomes difficult</vt:lpstr>
      <vt:lpstr>Where to sue an infringer in case of IP infringement – a simple rule becomes difficult</vt:lpstr>
      <vt:lpstr>Where to sue an infringer in case of IP infringement – a simple rule becomes difficult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latournerie wolfrom</dc:creator>
  <cp:lastModifiedBy>Dr. Anselm Brandi-Dohrn</cp:lastModifiedBy>
  <cp:revision>42</cp:revision>
  <dcterms:created xsi:type="dcterms:W3CDTF">2018-04-20T10:45:39Z</dcterms:created>
  <dcterms:modified xsi:type="dcterms:W3CDTF">2018-05-15T11:53:11Z</dcterms:modified>
</cp:coreProperties>
</file>